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60" r:id="rId7"/>
    <p:sldId id="261" r:id="rId8"/>
    <p:sldId id="284" r:id="rId9"/>
    <p:sldId id="262" r:id="rId10"/>
    <p:sldId id="263" r:id="rId11"/>
    <p:sldId id="264" r:id="rId12"/>
    <p:sldId id="265" r:id="rId13"/>
    <p:sldId id="266" r:id="rId14"/>
    <p:sldId id="282" r:id="rId15"/>
    <p:sldId id="269" r:id="rId16"/>
    <p:sldId id="285" r:id="rId17"/>
    <p:sldId id="270" r:id="rId18"/>
    <p:sldId id="271" r:id="rId19"/>
    <p:sldId id="268" r:id="rId20"/>
    <p:sldId id="286" r:id="rId21"/>
    <p:sldId id="267" r:id="rId22"/>
    <p:sldId id="272" r:id="rId23"/>
    <p:sldId id="273" r:id="rId24"/>
    <p:sldId id="274" r:id="rId25"/>
    <p:sldId id="275" r:id="rId26"/>
    <p:sldId id="276" r:id="rId27"/>
    <p:sldId id="277" r:id="rId28"/>
    <p:sldId id="278" r:id="rId29"/>
    <p:sldId id="279" r:id="rId30"/>
    <p:sldId id="281"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60"/>
  </p:normalViewPr>
  <p:slideViewPr>
    <p:cSldViewPr>
      <p:cViewPr varScale="1">
        <p:scale>
          <a:sx n="65" d="100"/>
          <a:sy n="65"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52823-3A31-41DD-9D5A-AC67513E75BA}"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52823-3A31-41DD-9D5A-AC67513E75BA}" type="datetimeFigureOut">
              <a:rPr lang="en-US" smtClean="0"/>
              <a:t>10/28/2012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52823-3A31-41DD-9D5A-AC67513E75BA}" type="datetimeFigureOut">
              <a:rPr lang="en-US" smtClean="0"/>
              <a:t>10/28/2012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52823-3A31-41DD-9D5A-AC67513E75BA}" type="datetimeFigureOut">
              <a:rPr lang="en-US" smtClean="0"/>
              <a:t>10/28/2012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2823-3A31-41DD-9D5A-AC67513E75BA}"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2823-3A31-41DD-9D5A-AC67513E75BA}"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52823-3A31-41DD-9D5A-AC67513E75BA}" type="datetimeFigureOut">
              <a:rPr lang="en-US" smtClean="0"/>
              <a:t>10/28/2012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E65B8-7C86-4BB7-A0F1-B378E27878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c8lbTcVAdR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AND OUR FOOD SUPPLY</a:t>
            </a:r>
            <a:br>
              <a:rPr lang="en-US" dirty="0" smtClean="0"/>
            </a:br>
            <a:r>
              <a:rPr lang="en-US" dirty="0" smtClean="0"/>
              <a:t>LAB EXPERIMENT RESULTS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990599" y="-969917"/>
            <a:ext cx="12125334" cy="9123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066799" y="-1027251"/>
            <a:ext cx="12201534" cy="9180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1833629" y="-1752600"/>
            <a:ext cx="11892029" cy="8947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980186" y="-1676400"/>
            <a:ext cx="11733786" cy="8828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My students kept thinking UHT was unpasteurized milk.  Most of them hypothesized that it would grow more bacteria.  </a:t>
            </a:r>
          </a:p>
          <a:p>
            <a:r>
              <a:rPr lang="en-US" dirty="0" smtClean="0"/>
              <a:t>I did try to get unpasteurized milk to show a difference.  I was unable to get any in this area.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CHILLING INVESTIGATION</a:t>
            </a:r>
            <a:endParaRPr lang="en-US" dirty="0"/>
          </a:p>
        </p:txBody>
      </p:sp>
      <p:sp>
        <p:nvSpPr>
          <p:cNvPr id="3" name="Content Placeholder 2"/>
          <p:cNvSpPr>
            <a:spLocks noGrp="1"/>
          </p:cNvSpPr>
          <p:nvPr>
            <p:ph idx="1"/>
          </p:nvPr>
        </p:nvSpPr>
        <p:spPr/>
        <p:txBody>
          <a:bodyPr/>
          <a:lstStyle/>
          <a:p>
            <a:r>
              <a:rPr lang="en-US" dirty="0" smtClean="0"/>
              <a:t>Hypothesis: Food left out at room temperature grows more bacteria than food left in the refrigerator.</a:t>
            </a:r>
          </a:p>
          <a:p>
            <a:r>
              <a:rPr lang="en-US" dirty="0" smtClean="0"/>
              <a:t>Question:  Students saw this relationship with milk, will it transfer to other foods?</a:t>
            </a:r>
          </a:p>
          <a:p>
            <a:r>
              <a:rPr lang="en-US" dirty="0" smtClean="0"/>
              <a:t>Implications: Food not properly chilled (perhaps at a picnic?) raise the risk of food poisoning.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Let’s try that experiment!</a:t>
            </a:r>
          </a:p>
          <a:p>
            <a:endParaRPr lang="en-US" sz="5400" dirty="0" smtClean="0"/>
          </a:p>
          <a:p>
            <a:endParaRPr lang="en-US" sz="5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066800" y="-989151"/>
            <a:ext cx="12150897" cy="9142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169998" y="-457200"/>
            <a:ext cx="12152823" cy="91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RIGHT</a:t>
            </a:r>
            <a:endParaRPr lang="en-US" dirty="0"/>
          </a:p>
        </p:txBody>
      </p:sp>
      <p:sp>
        <p:nvSpPr>
          <p:cNvPr id="3" name="Content Placeholder 2"/>
          <p:cNvSpPr>
            <a:spLocks noGrp="1"/>
          </p:cNvSpPr>
          <p:nvPr>
            <p:ph idx="1"/>
          </p:nvPr>
        </p:nvSpPr>
        <p:spPr/>
        <p:txBody>
          <a:bodyPr/>
          <a:lstStyle/>
          <a:p>
            <a:r>
              <a:rPr lang="en-US" dirty="0" smtClean="0"/>
              <a:t>Hypothesis: The higher the temperature hamburger meat is cooked, the less chance of food poisoning.</a:t>
            </a:r>
          </a:p>
          <a:p>
            <a:r>
              <a:rPr lang="en-US" dirty="0" smtClean="0"/>
              <a:t>Question:  How do you order your hamburger?  Medium well? Well done?</a:t>
            </a:r>
          </a:p>
          <a:p>
            <a:r>
              <a:rPr lang="en-US" dirty="0" smtClean="0"/>
              <a:t>Implications: The really only safe temperature is 160, which is well done.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EVERYWHERE</a:t>
            </a:r>
            <a:endParaRPr lang="en-US" dirty="0"/>
          </a:p>
        </p:txBody>
      </p:sp>
      <p:sp>
        <p:nvSpPr>
          <p:cNvPr id="3" name="Content Placeholder 2"/>
          <p:cNvSpPr>
            <a:spLocks noGrp="1"/>
          </p:cNvSpPr>
          <p:nvPr>
            <p:ph idx="1"/>
          </p:nvPr>
        </p:nvSpPr>
        <p:spPr/>
        <p:txBody>
          <a:bodyPr/>
          <a:lstStyle/>
          <a:p>
            <a:r>
              <a:rPr lang="en-US" dirty="0" smtClean="0"/>
              <a:t>Hypothesis:  Bacteria is everywhere</a:t>
            </a:r>
          </a:p>
          <a:p>
            <a:endParaRPr lang="en-US" dirty="0"/>
          </a:p>
          <a:p>
            <a:r>
              <a:rPr lang="en-US" dirty="0" smtClean="0"/>
              <a:t>Implications:  Bacteria will grow if it has nutrients.  If it is bad bacteria, it can then cause food poisoning if it is growing in our food.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5400" dirty="0" smtClean="0"/>
              <a:t>Let’s try that experiment!</a:t>
            </a:r>
          </a:p>
          <a:p>
            <a:endParaRPr lang="en-US" sz="5400" dirty="0" smtClean="0"/>
          </a:p>
          <a:p>
            <a:endParaRPr lang="en-US"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0, 140, 160.JPG"/>
          <p:cNvPicPr>
            <a:picLocks noGrp="1" noChangeAspect="1"/>
          </p:cNvPicPr>
          <p:nvPr>
            <p:ph idx="1"/>
          </p:nvPr>
        </p:nvPicPr>
        <p:blipFill>
          <a:blip r:embed="rId2" cstate="print"/>
          <a:stretch>
            <a:fillRect/>
          </a:stretch>
        </p:blipFill>
        <p:spPr>
          <a:xfrm>
            <a:off x="30691" y="457200"/>
            <a:ext cx="8732309" cy="654923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JUICE</a:t>
            </a:r>
            <a:endParaRPr lang="en-US" dirty="0"/>
          </a:p>
        </p:txBody>
      </p:sp>
      <p:sp>
        <p:nvSpPr>
          <p:cNvPr id="3" name="Content Placeholder 2"/>
          <p:cNvSpPr>
            <a:spLocks noGrp="1"/>
          </p:cNvSpPr>
          <p:nvPr>
            <p:ph idx="1"/>
          </p:nvPr>
        </p:nvSpPr>
        <p:spPr/>
        <p:txBody>
          <a:bodyPr/>
          <a:lstStyle/>
          <a:p>
            <a:r>
              <a:rPr lang="en-US" dirty="0" smtClean="0"/>
              <a:t>Question:  Which juice is safe to drink?</a:t>
            </a:r>
          </a:p>
          <a:p>
            <a:r>
              <a:rPr lang="en-US" dirty="0" smtClean="0"/>
              <a:t>Hypothesis:  My students made judgments based on clearness of liquid</a:t>
            </a:r>
            <a:r>
              <a:rPr lang="en-US" dirty="0"/>
              <a:t> </a:t>
            </a:r>
            <a:r>
              <a:rPr lang="en-US" dirty="0" smtClean="0"/>
              <a:t>or odor.</a:t>
            </a:r>
          </a:p>
          <a:p>
            <a:r>
              <a:rPr lang="en-US" dirty="0" smtClean="0"/>
              <a:t>Implications:  You cannot tell by looking at food if it has harmful bacteria or not.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473820" y="-685800"/>
            <a:ext cx="12218019" cy="9193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r>
              <a:rPr lang="en-US" sz="4400" dirty="0" smtClean="0"/>
              <a:t>After seeing the result of Mystery Juice, my students wondered what the results would be if the apples had been washed….</a:t>
            </a:r>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143000" y="-533400"/>
            <a:ext cx="12041525" cy="9060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COLIFORM COUNTS</a:t>
            </a:r>
            <a:br>
              <a:rPr lang="en-US" dirty="0" smtClean="0"/>
            </a:br>
            <a:r>
              <a:rPr lang="en-US" dirty="0" smtClean="0"/>
              <a:t>Advanced Level or Honors Biology</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Testing for presence of </a:t>
            </a:r>
            <a:r>
              <a:rPr lang="en-US" dirty="0" err="1" smtClean="0"/>
              <a:t>coliforms</a:t>
            </a:r>
            <a:r>
              <a:rPr lang="en-US" dirty="0" smtClean="0"/>
              <a:t> is one way food scientists check for possible contamination.  If their presence is detected (indicating food has been contaminated with fecal material), then proper precautions need to be taken (proper heating temperature).</a:t>
            </a:r>
          </a:p>
          <a:p>
            <a:r>
              <a:rPr lang="en-US" dirty="0" smtClean="0"/>
              <a:t>One gram of hamburger can have 100,000-10,000,000 </a:t>
            </a:r>
            <a:r>
              <a:rPr lang="en-US" dirty="0" err="1" smtClean="0"/>
              <a:t>coliforms</a:t>
            </a:r>
            <a:r>
              <a:rPr lang="en-US" dirty="0" smtClean="0"/>
              <a:t>.</a:t>
            </a:r>
          </a:p>
          <a:p>
            <a:r>
              <a:rPr lang="en-US" dirty="0" smtClean="0"/>
              <a:t>Experiment shows bacteria count of different dilutions of hamburger meat in saline solution.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and 100 Dilution</a:t>
            </a:r>
            <a:endParaRPr lang="en-US" dirty="0"/>
          </a:p>
        </p:txBody>
      </p:sp>
      <p:pic>
        <p:nvPicPr>
          <p:cNvPr id="4" name="Content Placeholder 3" descr="COLIFORM COUNTS, 10 AND 1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 and 10,000 Dilution</a:t>
            </a:r>
            <a:endParaRPr lang="en-US" dirty="0"/>
          </a:p>
        </p:txBody>
      </p:sp>
      <p:pic>
        <p:nvPicPr>
          <p:cNvPr id="4" name="Content Placeholder 3" descr="COLIFORM COUNTS 1,000 AND 10,0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CROSS ME</a:t>
            </a:r>
            <a:endParaRPr lang="en-US" dirty="0"/>
          </a:p>
        </p:txBody>
      </p:sp>
      <p:sp>
        <p:nvSpPr>
          <p:cNvPr id="3" name="Content Placeholder 2"/>
          <p:cNvSpPr>
            <a:spLocks noGrp="1"/>
          </p:cNvSpPr>
          <p:nvPr>
            <p:ph idx="1"/>
          </p:nvPr>
        </p:nvSpPr>
        <p:spPr/>
        <p:txBody>
          <a:bodyPr/>
          <a:lstStyle/>
          <a:p>
            <a:r>
              <a:rPr lang="en-US" dirty="0" smtClean="0"/>
              <a:t>Hypothesis:  The cheese that touches the board with the raw meat will have more bacteria than the cheese that touches the board that was washed.</a:t>
            </a:r>
          </a:p>
          <a:p>
            <a:r>
              <a:rPr lang="en-US" dirty="0" smtClean="0"/>
              <a:t>Implications: Cross contamination can happen very easily.  </a:t>
            </a:r>
          </a:p>
          <a:p>
            <a:r>
              <a:rPr lang="en-US" dirty="0" smtClean="0"/>
              <a:t>My students finally understood the reason for a red and green cutting board.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Let’s try that experiment!</a:t>
            </a:r>
            <a:endParaRPr lang="en-US"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US" sz="6000" dirty="0" smtClean="0"/>
              <a:t>Let’s try that experiment!</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3048000"/>
            <a:ext cx="8229600" cy="3078163"/>
          </a:xfrm>
        </p:spPr>
        <p:txBody>
          <a:bodyPr/>
          <a:lstStyle/>
          <a:p>
            <a:r>
              <a:rPr lang="en-US" dirty="0" smtClean="0">
                <a:hlinkClick r:id="rId2"/>
              </a:rPr>
              <a:t>DON'T CROSS ME LAB PROCEDURES</a:t>
            </a: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EESE A &amp; B, DONT CROSS ME.JPG"/>
          <p:cNvPicPr>
            <a:picLocks noGrp="1" noChangeAspect="1"/>
          </p:cNvPicPr>
          <p:nvPr>
            <p:ph idx="1"/>
          </p:nvPr>
        </p:nvPicPr>
        <p:blipFill>
          <a:blip r:embed="rId2" cstate="print"/>
          <a:stretch>
            <a:fillRect/>
          </a:stretch>
        </p:blipFill>
        <p:spPr>
          <a:xfrm>
            <a:off x="-70909" y="381000"/>
            <a:ext cx="9214909" cy="691118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871192"/>
            <a:ext cx="12174736" cy="879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62358" y="0"/>
            <a:ext cx="11306557" cy="8507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996086" y="-2590800"/>
            <a:ext cx="12511686" cy="9414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BLUES CLUES</a:t>
            </a:r>
            <a:endParaRPr lang="en-US" dirty="0"/>
          </a:p>
        </p:txBody>
      </p:sp>
      <p:sp>
        <p:nvSpPr>
          <p:cNvPr id="3" name="Content Placeholder 2"/>
          <p:cNvSpPr>
            <a:spLocks noGrp="1"/>
          </p:cNvSpPr>
          <p:nvPr>
            <p:ph idx="1"/>
          </p:nvPr>
        </p:nvSpPr>
        <p:spPr/>
        <p:txBody>
          <a:bodyPr/>
          <a:lstStyle/>
          <a:p>
            <a:r>
              <a:rPr lang="en-US" dirty="0" smtClean="0"/>
              <a:t>Hypothesis: Milk left at room temperature will grow bacteria faster.  </a:t>
            </a:r>
          </a:p>
          <a:p>
            <a:r>
              <a:rPr lang="en-US" dirty="0" smtClean="0"/>
              <a:t>Question: Which milk (regular, pasteurized) or UHT (ultra high temperature) will produce less bacteria at room temperature?</a:t>
            </a:r>
          </a:p>
          <a:p>
            <a:r>
              <a:rPr lang="en-US" dirty="0" smtClean="0"/>
              <a:t>Implications: Food should be kept at cold temperatures to reduce bacterial growth.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Let’s try that experiment!</a:t>
            </a:r>
          </a:p>
          <a:p>
            <a:endParaRPr lang="en-US" sz="5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Temperature Day 4</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43000" y="-601788"/>
            <a:ext cx="10663426" cy="8023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470</Words>
  <Application>Microsoft Office PowerPoint</Application>
  <PresentationFormat>On-screen Show (4:3)</PresentationFormat>
  <Paragraphs>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SCIENCE AND OUR FOOD SUPPLY LAB EXPERIMENT RESULTS</vt:lpstr>
      <vt:lpstr>BACTERIA EVERYWHERE</vt:lpstr>
      <vt:lpstr>Slide 3</vt:lpstr>
      <vt:lpstr>Slide 4</vt:lpstr>
      <vt:lpstr>DAY 3</vt:lpstr>
      <vt:lpstr>Slide 6</vt:lpstr>
      <vt:lpstr>BLUES CLUES</vt:lpstr>
      <vt:lpstr>Slide 8</vt:lpstr>
      <vt:lpstr>Room Temperature Day 4</vt:lpstr>
      <vt:lpstr>Slide 10</vt:lpstr>
      <vt:lpstr>Slide 11</vt:lpstr>
      <vt:lpstr>Slide 12</vt:lpstr>
      <vt:lpstr>Slide 13</vt:lpstr>
      <vt:lpstr>Slide 14</vt:lpstr>
      <vt:lpstr>CHILLING INVESTIGATION</vt:lpstr>
      <vt:lpstr>Slide 16</vt:lpstr>
      <vt:lpstr>Slide 17</vt:lpstr>
      <vt:lpstr>Slide 18</vt:lpstr>
      <vt:lpstr>COOKING RIGHT</vt:lpstr>
      <vt:lpstr>Slide 20</vt:lpstr>
      <vt:lpstr>Slide 21</vt:lpstr>
      <vt:lpstr>MYSTERY JUICE</vt:lpstr>
      <vt:lpstr>Slide 23</vt:lpstr>
      <vt:lpstr>Slide 24</vt:lpstr>
      <vt:lpstr>Slide 25</vt:lpstr>
      <vt:lpstr>COLIFORM COUNTS Advanced Level or Honors Biology</vt:lpstr>
      <vt:lpstr>10 and 100 Dilution</vt:lpstr>
      <vt:lpstr>1,000 and 10,000 Dilution</vt:lpstr>
      <vt:lpstr>DON’T CROSS ME</vt:lpstr>
      <vt:lpstr>Let’s try that experiment!  </vt:lpstr>
      <vt:lpstr>Slide 31</vt:lpstr>
    </vt:vector>
  </TitlesOfParts>
  <Company>NORTH EAST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OUR FOOD SUPPLY LAB EXPERIMENT RESULTS</dc:title>
  <dc:creator>user</dc:creator>
  <cp:lastModifiedBy>user</cp:lastModifiedBy>
  <cp:revision>27</cp:revision>
  <dcterms:created xsi:type="dcterms:W3CDTF">2012-10-28T17:39:25Z</dcterms:created>
  <dcterms:modified xsi:type="dcterms:W3CDTF">2012-10-28T19:14:26Z</dcterms:modified>
</cp:coreProperties>
</file>